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5"/>
  </p:notesMasterIdLst>
  <p:sldIdLst>
    <p:sldId id="260" r:id="rId2"/>
    <p:sldId id="262" r:id="rId3"/>
    <p:sldId id="261" r:id="rId4"/>
  </p:sldIdLst>
  <p:sldSz cx="6858000" cy="9906000" type="A4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33CCCC"/>
    <a:srgbClr val="99E2DC"/>
    <a:srgbClr val="FAC57E"/>
    <a:srgbClr val="ED7D31"/>
    <a:srgbClr val="FF9999"/>
    <a:srgbClr val="0000FF"/>
    <a:srgbClr val="00FFFF"/>
    <a:srgbClr val="FF7171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26" y="-1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9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0" y="1"/>
            <a:ext cx="2930574" cy="499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C631E-2904-4D62-921F-2EABB3349DCF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1" y="4785252"/>
            <a:ext cx="5409562" cy="3914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321"/>
            <a:ext cx="2930574" cy="4991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0" y="9443321"/>
            <a:ext cx="2930574" cy="4991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FAECB-1351-4F1B-AF16-8861EA1E01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5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FAECB-1351-4F1B-AF16-8861EA1E01B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72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74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20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41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16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36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27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86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20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00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5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51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9BB73-2510-4F98-B500-D1F6B39FBA0E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B2A60-DA67-4F45-A7CA-AB6B4357B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91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Прямая соединительная линия 81"/>
          <p:cNvCxnSpPr>
            <a:stCxn id="6" idx="0"/>
            <a:endCxn id="67" idx="2"/>
          </p:cNvCxnSpPr>
          <p:nvPr/>
        </p:nvCxnSpPr>
        <p:spPr>
          <a:xfrm>
            <a:off x="3507799" y="662656"/>
            <a:ext cx="2089" cy="867184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754353" y="8808719"/>
            <a:ext cx="5511070" cy="52578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руководителем </a:t>
            </a:r>
            <a:r>
              <a:rPr lang="ru-RU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3 дней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условно разрешенный вид использования или об отказе в предоставлении такого разрешения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9 ст. 39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53340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</a:t>
            </a:r>
            <a:r>
              <a:rPr lang="ru-RU" sz="1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 разрешенный вид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земельного участка или объекта капитального строительства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6018" y="662656"/>
            <a:ext cx="5823561" cy="5844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заявителя в единую комиссию по подготовке проектов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ПЗиЗ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образований Воронежской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1 ст. 39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РФ, заинтересованное физическое или юридическое лицо)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754353" y="1443671"/>
            <a:ext cx="5530120" cy="8065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заявления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Комиссией,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проекта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с учетом градостроительной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в ОМС для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организации проведения публичных слушаний по проекту решения о предоставлении разрешения на условно разрешенный вид использования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4352" y="2447113"/>
            <a:ext cx="5517419" cy="774007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 принимает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проведении публичных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 (ПС)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срок, установленный Положением об организации и  проведении общественных обсуждений или публичных слушаний  по вопросам градостроительной деятельности. </a:t>
            </a:r>
            <a:endPara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41652" y="3438098"/>
            <a:ext cx="5525566" cy="669717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 направляет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сообщения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проведении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правообладателям земельных участков,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общие границы с рассматриваемым земельным участком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Соединительная линия уступом 24"/>
          <p:cNvCxnSpPr>
            <a:stCxn id="62" idx="1"/>
            <a:endCxn id="30" idx="1"/>
          </p:cNvCxnSpPr>
          <p:nvPr/>
        </p:nvCxnSpPr>
        <p:spPr>
          <a:xfrm rot="10800000" flipV="1">
            <a:off x="741653" y="1846957"/>
            <a:ext cx="12701" cy="1926000"/>
          </a:xfrm>
          <a:prstGeom prst="bentConnector3">
            <a:avLst>
              <a:gd name="adj1" fmla="val 1899858"/>
            </a:avLst>
          </a:prstGeom>
          <a:ln w="19050">
            <a:solidFill>
              <a:srgbClr val="FF7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16200000">
            <a:off x="-582173" y="2521845"/>
            <a:ext cx="17399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10 дней  со </a:t>
            </a:r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дня</a:t>
            </a:r>
          </a:p>
          <a:p>
            <a:pPr algn="ctr"/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заявления</a:t>
            </a:r>
          </a:p>
          <a:p>
            <a:pPr algn="ctr"/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ст. 39 </a:t>
            </a:r>
            <a:r>
              <a:rPr lang="ru-RU" sz="1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41652" y="4341283"/>
            <a:ext cx="5525565" cy="617437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 обеспечивает размещение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проекта, подлежащего рассмотрению на публичных слушаниях, и информационных материалов к нему на официальном сайте и открытие экспозиции или экспозиций такого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 п. 5 ст. 5.1. 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41651" y="5156732"/>
            <a:ext cx="5530122" cy="1073253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ПС: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публичных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слушаний,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18 ст. 5.1 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списка участников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слушаний,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5.1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о результатах публичных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слушаний. Утверждение председателем ПС и направление его в Комиссию по ПЗЗ </a:t>
            </a:r>
          </a:p>
          <a:p>
            <a:pPr algn="just"/>
            <a:r>
              <a:rPr lang="ru-RU" sz="1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сроки, установленные положением о ПС)</a:t>
            </a:r>
            <a:endParaRPr lang="ru-RU" sz="1100" i="1" dirty="0"/>
          </a:p>
        </p:txBody>
      </p:sp>
      <p:cxnSp>
        <p:nvCxnSpPr>
          <p:cNvPr id="57" name="Соединительная линия уступом 56"/>
          <p:cNvCxnSpPr>
            <a:stCxn id="27" idx="3"/>
            <a:endCxn id="78" idx="3"/>
          </p:cNvCxnSpPr>
          <p:nvPr/>
        </p:nvCxnSpPr>
        <p:spPr>
          <a:xfrm flipH="1">
            <a:off x="6265423" y="2834117"/>
            <a:ext cx="6348" cy="4263198"/>
          </a:xfrm>
          <a:prstGeom prst="bentConnector3">
            <a:avLst>
              <a:gd name="adj1" fmla="val -3601134"/>
            </a:avLst>
          </a:prstGeom>
          <a:ln w="28575">
            <a:solidFill>
              <a:srgbClr val="FF7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754352" y="7425056"/>
            <a:ext cx="5511071" cy="444500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о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единую комиссию по подготовке проектов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ПЗиЗ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образований Воронежской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для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утверждения 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741652" y="6416644"/>
            <a:ext cx="5530122" cy="323901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ПС,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2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5.1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748002" y="6935364"/>
            <a:ext cx="5517421" cy="323901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заключения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ПС,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5.1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54352" y="8057513"/>
            <a:ext cx="5511071" cy="551181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материалов о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комиссией и подготовка рекомендаций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разрешения на условно разрешенный вид использования или об отказе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руководителю </a:t>
            </a:r>
            <a:r>
              <a:rPr lang="ru-RU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утверждения </a:t>
            </a:r>
          </a:p>
        </p:txBody>
      </p:sp>
      <p:sp>
        <p:nvSpPr>
          <p:cNvPr id="84" name="TextBox 83"/>
          <p:cNvSpPr txBox="1"/>
          <p:nvPr/>
        </p:nvSpPr>
        <p:spPr>
          <a:xfrm rot="5400000">
            <a:off x="4487230" y="4842606"/>
            <a:ext cx="42631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месяца (</a:t>
            </a:r>
            <a:r>
              <a:rPr lang="ru-RU" sz="1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7  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39 </a:t>
            </a:r>
            <a:r>
              <a:rPr lang="ru-RU" sz="1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571875" y="4098285"/>
            <a:ext cx="2693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дней (</a:t>
            </a:r>
            <a:r>
              <a:rPr lang="ru-RU" sz="1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1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 п. 8  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39 </a:t>
            </a:r>
            <a:r>
              <a:rPr lang="ru-RU" sz="1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</p:spTree>
    <p:extLst>
      <p:ext uri="{BB962C8B-B14F-4D97-AF65-F5344CB8AC3E}">
        <p14:creationId xmlns:p14="http://schemas.microsoft.com/office/powerpoint/2010/main" val="132241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Прямая соединительная линия 81"/>
          <p:cNvCxnSpPr>
            <a:stCxn id="6" idx="0"/>
            <a:endCxn id="67" idx="2"/>
          </p:cNvCxnSpPr>
          <p:nvPr/>
        </p:nvCxnSpPr>
        <p:spPr>
          <a:xfrm>
            <a:off x="3507799" y="764256"/>
            <a:ext cx="2089" cy="90369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754353" y="8943976"/>
            <a:ext cx="5511070" cy="8572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руководителем </a:t>
            </a:r>
            <a:r>
              <a:rPr lang="ru-RU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1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разрешения на отклонение от предельных параметров разрешенного строительства, реконструкции объектов капитального строительства 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об отказе в предоставлении такого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(ч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6265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разрешения на отклонение от предельных параметров разрешенного строительства, реконструкции объектов капитального строительства 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6018" y="764256"/>
            <a:ext cx="5823561" cy="5844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заявителя в единую комиссию по подготовке проектов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ПЗиЗ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образований Воронежской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1 ст.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РФ, заинтересованное физическое или юридическое лицо)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754353" y="1443671"/>
            <a:ext cx="5530120" cy="80657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заявления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Комиссией,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проекта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с учетом градостроительной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в ОМС для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организации проведения публичных слушаний по проекту решения о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отклонение от предельных параметров разрешенного строительства, реконструкции объектов капитального строительства 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4352" y="2447113"/>
            <a:ext cx="5517419" cy="774007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 принимает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проведении публичных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 (ПС)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срок, установленный Положением об организации и  проведении общественных обсуждений или публичных слушаний  по вопросам градостроительной деятельности. </a:t>
            </a:r>
            <a:endPara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41652" y="3438098"/>
            <a:ext cx="5525566" cy="669717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 направляет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сообщения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проведении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правообладателям земельных участков,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общие границы с рассматриваемым земельным участком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Соединительная линия уступом 24"/>
          <p:cNvCxnSpPr>
            <a:stCxn id="62" idx="1"/>
            <a:endCxn id="30" idx="1"/>
          </p:cNvCxnSpPr>
          <p:nvPr/>
        </p:nvCxnSpPr>
        <p:spPr>
          <a:xfrm rot="10800000" flipV="1">
            <a:off x="741653" y="1846957"/>
            <a:ext cx="12701" cy="1926000"/>
          </a:xfrm>
          <a:prstGeom prst="bentConnector3">
            <a:avLst>
              <a:gd name="adj1" fmla="val 1899858"/>
            </a:avLst>
          </a:prstGeom>
          <a:ln w="19050">
            <a:solidFill>
              <a:srgbClr val="FF7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16200000">
            <a:off x="-582173" y="2521845"/>
            <a:ext cx="17399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10 дней  со </a:t>
            </a:r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дня</a:t>
            </a:r>
          </a:p>
          <a:p>
            <a:pPr algn="ctr"/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заявления</a:t>
            </a:r>
          </a:p>
          <a:p>
            <a:pPr algn="ctr"/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ст. 39 </a:t>
            </a:r>
            <a:r>
              <a:rPr lang="ru-RU" sz="1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41652" y="4341283"/>
            <a:ext cx="5525565" cy="617437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 обеспечивает размещение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проекта, подлежащего рассмотрению на публичных слушаниях, и информационных материалов к нему на официальном сайте и открытие экспозиции или экспозиций такого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 п. 5 ст. 5.1. 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41651" y="5156732"/>
            <a:ext cx="5530122" cy="1073253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ПС: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публичных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слушаний,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18 ст. 5.1 </a:t>
            </a:r>
            <a:r>
              <a:rPr lang="ru-RU" sz="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списка участников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слушаний,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5.1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о результатах публичных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слушаний. Утверждение председателем ПС и направление его в Комиссию по ПЗЗ </a:t>
            </a:r>
          </a:p>
          <a:p>
            <a:pPr algn="just"/>
            <a:r>
              <a:rPr lang="ru-RU" sz="1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сроки, установленные положением о ПС)</a:t>
            </a:r>
            <a:endParaRPr lang="ru-RU" sz="1100" i="1" dirty="0"/>
          </a:p>
        </p:txBody>
      </p:sp>
      <p:cxnSp>
        <p:nvCxnSpPr>
          <p:cNvPr id="57" name="Соединительная линия уступом 56"/>
          <p:cNvCxnSpPr>
            <a:stCxn id="27" idx="3"/>
            <a:endCxn id="78" idx="3"/>
          </p:cNvCxnSpPr>
          <p:nvPr/>
        </p:nvCxnSpPr>
        <p:spPr>
          <a:xfrm flipH="1">
            <a:off x="6265423" y="2834117"/>
            <a:ext cx="6348" cy="4263198"/>
          </a:xfrm>
          <a:prstGeom prst="bentConnector3">
            <a:avLst>
              <a:gd name="adj1" fmla="val -3601134"/>
            </a:avLst>
          </a:prstGeom>
          <a:ln w="28575">
            <a:solidFill>
              <a:srgbClr val="FF71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754352" y="7425056"/>
            <a:ext cx="5511071" cy="444500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о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единую комиссию по подготовке проектов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ПЗиЗ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образований Воронежской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для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утверждения 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741652" y="6416644"/>
            <a:ext cx="5530122" cy="323901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ПС,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2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5.1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748002" y="6935364"/>
            <a:ext cx="5517421" cy="323901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заключения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ПС,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5.1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54352" y="8057513"/>
            <a:ext cx="5511071" cy="751206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материалов о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комиссией и подготовка рекомендаций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предоставлении разрешения на отклонение от предельных параметров разрешенного строительства, реконструкции объектов капитального строительства 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об отказе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руководителю </a:t>
            </a:r>
            <a:r>
              <a:rPr lang="ru-RU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утверждения </a:t>
            </a:r>
          </a:p>
        </p:txBody>
      </p:sp>
      <p:sp>
        <p:nvSpPr>
          <p:cNvPr id="84" name="TextBox 83"/>
          <p:cNvSpPr txBox="1"/>
          <p:nvPr/>
        </p:nvSpPr>
        <p:spPr>
          <a:xfrm rot="5400000">
            <a:off x="4487230" y="4842606"/>
            <a:ext cx="42631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месяца (</a:t>
            </a:r>
            <a:r>
              <a:rPr lang="ru-RU" sz="1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7  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39 </a:t>
            </a:r>
            <a:r>
              <a:rPr lang="ru-RU" sz="1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571875" y="4098285"/>
            <a:ext cx="2693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1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дней (</a:t>
            </a:r>
            <a:r>
              <a:rPr lang="ru-RU" sz="1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1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 п. 8  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39 </a:t>
            </a:r>
            <a:r>
              <a:rPr lang="ru-RU" sz="1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</p:spTree>
    <p:extLst>
      <p:ext uri="{BB962C8B-B14F-4D97-AF65-F5344CB8AC3E}">
        <p14:creationId xmlns:p14="http://schemas.microsoft.com/office/powerpoint/2010/main" val="42303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Прямоугольник 66"/>
          <p:cNvSpPr/>
          <p:nvPr/>
        </p:nvSpPr>
        <p:spPr>
          <a:xfrm>
            <a:off x="1464728" y="7940827"/>
            <a:ext cx="4512733" cy="929343"/>
          </a:xfrm>
          <a:prstGeom prst="rect">
            <a:avLst/>
          </a:prstGeom>
          <a:solidFill>
            <a:srgbClr val="99E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руководителем </a:t>
            </a:r>
            <a:r>
              <a:rPr lang="ru-RU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1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отклонение от предельных параметров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разрешенного строительства, реконструкции объектов капитального строительства  или об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отказе о предоставлении такого разрешения</a:t>
            </a:r>
          </a:p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</a:t>
            </a:r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1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ru-RU" sz="1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  <p:cxnSp>
        <p:nvCxnSpPr>
          <p:cNvPr id="19" name="Соединительная линия уступом 18"/>
          <p:cNvCxnSpPr>
            <a:stCxn id="45" idx="2"/>
            <a:endCxn id="62" idx="0"/>
          </p:cNvCxnSpPr>
          <p:nvPr/>
        </p:nvCxnSpPr>
        <p:spPr>
          <a:xfrm rot="5400000">
            <a:off x="2880427" y="1122789"/>
            <a:ext cx="310760" cy="1206677"/>
          </a:xfrm>
          <a:prstGeom prst="bentConnector3">
            <a:avLst>
              <a:gd name="adj1" fmla="val 50000"/>
            </a:avLst>
          </a:prstGeom>
          <a:ln w="19050">
            <a:solidFill>
              <a:srgbClr val="FF717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"/>
            <a:ext cx="6858000" cy="697773"/>
          </a:xfrm>
          <a:solidFill>
            <a:srgbClr val="33CCCC"/>
          </a:solidFill>
        </p:spPr>
        <p:txBody>
          <a:bodyPr>
            <a:noAutofit/>
          </a:bodyPr>
          <a:lstStyle/>
          <a:p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разрешения на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отклонение от предельных параметров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разрешенного строительства, реконструкции объектов капитального строительства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3068" y="742666"/>
            <a:ext cx="4772154" cy="350262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правообладателя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Комиссию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ПЗЗ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1 ст.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253068" y="1183834"/>
            <a:ext cx="4772154" cy="386913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надлежащего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заявителя. Регистрация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в Комиссии по ПЗЗ при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22764" y="1887257"/>
            <a:ext cx="1746417" cy="333644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Градостроительная оценка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522764" y="2302352"/>
            <a:ext cx="1746417" cy="669739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проекта решения с учетом градостроительной оценки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4522765" y="3074017"/>
            <a:ext cx="1746417" cy="928058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проекта решения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градостроительной оценки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ОМС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(проекта приказа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Соединительная линия уступом 21"/>
          <p:cNvCxnSpPr>
            <a:stCxn id="45" idx="2"/>
            <a:endCxn id="3" idx="0"/>
          </p:cNvCxnSpPr>
          <p:nvPr/>
        </p:nvCxnSpPr>
        <p:spPr>
          <a:xfrm rot="16200000" flipH="1">
            <a:off x="4359304" y="850588"/>
            <a:ext cx="316510" cy="1756828"/>
          </a:xfrm>
          <a:prstGeom prst="bentConnector3">
            <a:avLst>
              <a:gd name="adj1" fmla="val 50000"/>
            </a:avLst>
          </a:prstGeom>
          <a:ln w="1905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727364" y="1881507"/>
            <a:ext cx="3410207" cy="1036776"/>
          </a:xfrm>
          <a:prstGeom prst="rect">
            <a:avLst/>
          </a:prstGeom>
          <a:solidFill>
            <a:srgbClr val="FAC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заявления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ОМС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проведения публичных слушаний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проекту решения о предоставлении разрешения на отклонение от предельных параметров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разрешенного строительства, реконструкции объектов капитального строительства</a:t>
            </a:r>
          </a:p>
        </p:txBody>
      </p:sp>
      <p:sp>
        <p:nvSpPr>
          <p:cNvPr id="41" name="TextBox 40"/>
          <p:cNvSpPr txBox="1"/>
          <p:nvPr/>
        </p:nvSpPr>
        <p:spPr>
          <a:xfrm rot="16200000">
            <a:off x="5741669" y="2501210"/>
            <a:ext cx="1832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дней с даты поступления </a:t>
            </a:r>
            <a:endParaRPr lang="en-US" sz="1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</a:t>
            </a:r>
            <a:endPara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Соединительная линия уступом 16"/>
          <p:cNvCxnSpPr>
            <a:stCxn id="3" idx="3"/>
            <a:endCxn id="44" idx="3"/>
          </p:cNvCxnSpPr>
          <p:nvPr/>
        </p:nvCxnSpPr>
        <p:spPr>
          <a:xfrm>
            <a:off x="6269181" y="2054079"/>
            <a:ext cx="1" cy="1483967"/>
          </a:xfrm>
          <a:prstGeom prst="bentConnector3">
            <a:avLst>
              <a:gd name="adj1" fmla="val 22860100000"/>
            </a:avLst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27364" y="3053756"/>
            <a:ext cx="3410207" cy="1061200"/>
          </a:xfrm>
          <a:prstGeom prst="rect">
            <a:avLst/>
          </a:prstGeom>
          <a:solidFill>
            <a:srgbClr val="FAC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 принимает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проведении публичных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 (ПС)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срок, установленный Положением об организации и  проведении общественных обсуждений или публичных слушаний  по вопросам градостроительной деятельности.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опубликование. </a:t>
            </a:r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2326442" y="2935047"/>
            <a:ext cx="245258" cy="125616"/>
          </a:xfrm>
          <a:prstGeom prst="rightArrow">
            <a:avLst>
              <a:gd name="adj1" fmla="val 34210"/>
              <a:gd name="adj2" fmla="val 81579"/>
            </a:avLst>
          </a:prstGeom>
          <a:solidFill>
            <a:srgbClr val="FF71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39061" y="4289633"/>
            <a:ext cx="3398509" cy="549067"/>
          </a:xfrm>
          <a:prstGeom prst="rect">
            <a:avLst/>
          </a:prstGeom>
          <a:solidFill>
            <a:srgbClr val="FAC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Оповещение правообладателей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земельных участков, имеющих общие границы с земельным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участком </a:t>
            </a:r>
            <a:r>
              <a:rPr lang="ru-RU" sz="1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4 ст. 39 </a:t>
            </a:r>
            <a:r>
              <a:rPr lang="ru-RU" sz="1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)</a:t>
            </a:r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2326442" y="4140910"/>
            <a:ext cx="245258" cy="125616"/>
          </a:xfrm>
          <a:prstGeom prst="rightArrow">
            <a:avLst>
              <a:gd name="adj1" fmla="val 34210"/>
              <a:gd name="adj2" fmla="val 81579"/>
            </a:avLst>
          </a:prstGeom>
          <a:solidFill>
            <a:srgbClr val="FF71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Соединительная линия уступом 24"/>
          <p:cNvCxnSpPr>
            <a:stCxn id="62" idx="1"/>
            <a:endCxn id="30" idx="1"/>
          </p:cNvCxnSpPr>
          <p:nvPr/>
        </p:nvCxnSpPr>
        <p:spPr>
          <a:xfrm rot="10800000" flipH="1" flipV="1">
            <a:off x="727363" y="2399895"/>
            <a:ext cx="11697" cy="2164272"/>
          </a:xfrm>
          <a:prstGeom prst="bentConnector3">
            <a:avLst>
              <a:gd name="adj1" fmla="val -1520048"/>
            </a:avLst>
          </a:prstGeom>
          <a:ln w="28575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16200000">
            <a:off x="-1114254" y="3145297"/>
            <a:ext cx="2981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10 дней  со дня поступления заявления</a:t>
            </a:r>
          </a:p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4 ст. 39 </a:t>
            </a:r>
            <a:r>
              <a:rPr lang="ru-RU" sz="1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27362" y="4983268"/>
            <a:ext cx="3410207" cy="617437"/>
          </a:xfrm>
          <a:prstGeom prst="rect">
            <a:avLst/>
          </a:prstGeom>
          <a:solidFill>
            <a:srgbClr val="FAC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 обеспечивает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проекта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 с учетом град. оценки </a:t>
            </a:r>
          </a:p>
          <a:p>
            <a:pPr algn="ctr"/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(проекта приказа </a:t>
            </a:r>
            <a:r>
              <a:rPr lang="ru-RU" sz="1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ВО)</a:t>
            </a:r>
          </a:p>
        </p:txBody>
      </p:sp>
      <p:cxnSp>
        <p:nvCxnSpPr>
          <p:cNvPr id="51" name="Соединительная линия уступом 50"/>
          <p:cNvCxnSpPr>
            <a:stCxn id="44" idx="2"/>
            <a:endCxn id="50" idx="3"/>
          </p:cNvCxnSpPr>
          <p:nvPr/>
        </p:nvCxnSpPr>
        <p:spPr>
          <a:xfrm rot="5400000">
            <a:off x="4121816" y="4017829"/>
            <a:ext cx="1289912" cy="1258405"/>
          </a:xfrm>
          <a:prstGeom prst="bentConnector2">
            <a:avLst/>
          </a:prstGeom>
          <a:ln w="19050">
            <a:solidFill>
              <a:srgbClr val="0099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трелка вправо 54"/>
          <p:cNvSpPr/>
          <p:nvPr/>
        </p:nvSpPr>
        <p:spPr>
          <a:xfrm rot="5400000">
            <a:off x="2326442" y="4860856"/>
            <a:ext cx="245258" cy="125616"/>
          </a:xfrm>
          <a:prstGeom prst="rightArrow">
            <a:avLst>
              <a:gd name="adj1" fmla="val 34210"/>
              <a:gd name="adj2" fmla="val 81579"/>
            </a:avLst>
          </a:prstGeom>
          <a:solidFill>
            <a:srgbClr val="FF71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708581" y="5733948"/>
            <a:ext cx="3428988" cy="1130068"/>
          </a:xfrm>
          <a:prstGeom prst="rect">
            <a:avLst/>
          </a:prstGeom>
          <a:solidFill>
            <a:srgbClr val="FAC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ПС: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публичных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слушаний;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о результатах публичных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слушаний. Утверждение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председателем ПС и направление его в Комиссию по ПЗЗ </a:t>
            </a:r>
            <a:endPara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сроки, установленные положением о ПС)</a:t>
            </a:r>
            <a:endParaRPr lang="ru-RU" sz="1100" i="1" dirty="0"/>
          </a:p>
        </p:txBody>
      </p:sp>
      <p:cxnSp>
        <p:nvCxnSpPr>
          <p:cNvPr id="57" name="Соединительная линия уступом 56"/>
          <p:cNvCxnSpPr>
            <a:stCxn id="27" idx="3"/>
            <a:endCxn id="56" idx="3"/>
          </p:cNvCxnSpPr>
          <p:nvPr/>
        </p:nvCxnSpPr>
        <p:spPr>
          <a:xfrm flipH="1">
            <a:off x="4137569" y="3584356"/>
            <a:ext cx="2" cy="2714626"/>
          </a:xfrm>
          <a:prstGeom prst="bentConnector3">
            <a:avLst>
              <a:gd name="adj1" fmla="val -11430000000"/>
            </a:avLst>
          </a:prstGeom>
          <a:ln w="28575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16200000">
            <a:off x="3890204" y="4465797"/>
            <a:ext cx="1284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1 мес.</a:t>
            </a:r>
          </a:p>
          <a:p>
            <a:pPr algn="ctr"/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7 с. 39 </a:t>
            </a:r>
            <a:r>
              <a:rPr lang="ru-RU" sz="1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  <a:endParaRPr lang="ru-RU" sz="10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08581" y="7024258"/>
            <a:ext cx="4687392" cy="758350"/>
          </a:xfrm>
          <a:prstGeom prst="rect">
            <a:avLst/>
          </a:prstGeom>
          <a:solidFill>
            <a:srgbClr val="FAC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заключения о результатах ПС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рекомендаций о предоставлении разрешения на отклонение от предельных параметров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разрешенного строительства, реконструкции объектов капитального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 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об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отказе руководителю </a:t>
            </a:r>
            <a:r>
              <a:rPr lang="ru-RU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ДАиГ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для утверждения </a:t>
            </a:r>
          </a:p>
        </p:txBody>
      </p:sp>
      <p:sp>
        <p:nvSpPr>
          <p:cNvPr id="65" name="Стрелка вправо 64"/>
          <p:cNvSpPr/>
          <p:nvPr/>
        </p:nvSpPr>
        <p:spPr>
          <a:xfrm rot="5400000">
            <a:off x="2326442" y="6893678"/>
            <a:ext cx="245258" cy="125616"/>
          </a:xfrm>
          <a:prstGeom prst="rightArrow">
            <a:avLst>
              <a:gd name="adj1" fmla="val 34210"/>
              <a:gd name="adj2" fmla="val 81579"/>
            </a:avLst>
          </a:prstGeom>
          <a:solidFill>
            <a:srgbClr val="FF71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право 65"/>
          <p:cNvSpPr/>
          <p:nvPr/>
        </p:nvSpPr>
        <p:spPr>
          <a:xfrm rot="5400000">
            <a:off x="3398580" y="7825136"/>
            <a:ext cx="245258" cy="125616"/>
          </a:xfrm>
          <a:prstGeom prst="rightArrow">
            <a:avLst>
              <a:gd name="adj1" fmla="val 34210"/>
              <a:gd name="adj2" fmla="val 81579"/>
            </a:avLst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576755" y="9024619"/>
            <a:ext cx="2821765" cy="642805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сведений в ЕГРН в течение </a:t>
            </a:r>
            <a:r>
              <a:rPr lang="ru-RU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раб дней с даты вступления в силу</a:t>
            </a:r>
          </a:p>
          <a:p>
            <a:pPr algn="ctr"/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 1, 20 ст. 32 218-ФЗ от 13.07.2018)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3504122" y="9024619"/>
            <a:ext cx="3046803" cy="642805"/>
          </a:xfrm>
          <a:prstGeom prst="rect">
            <a:avLst/>
          </a:prstGeom>
          <a:noFill/>
          <a:ln w="3810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 район в течение </a:t>
            </a:r>
            <a:r>
              <a:rPr lang="ru-RU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дней со дня утверждения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размещения в ИСОГД </a:t>
            </a:r>
          </a:p>
          <a:p>
            <a:pPr algn="ctr"/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(ч.2 ст. 57 </a:t>
            </a:r>
            <a:r>
              <a:rPr lang="ru-RU" sz="1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ГрК</a:t>
            </a:r>
            <a:r>
              <a:rPr lang="ru-RU" sz="1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РФ)</a:t>
            </a:r>
          </a:p>
        </p:txBody>
      </p:sp>
      <p:sp>
        <p:nvSpPr>
          <p:cNvPr id="70" name="Стрелка вправо 69"/>
          <p:cNvSpPr/>
          <p:nvPr/>
        </p:nvSpPr>
        <p:spPr>
          <a:xfrm rot="5400000">
            <a:off x="2363174" y="8900302"/>
            <a:ext cx="245258" cy="125616"/>
          </a:xfrm>
          <a:prstGeom prst="rightArrow">
            <a:avLst>
              <a:gd name="adj1" fmla="val 34210"/>
              <a:gd name="adj2" fmla="val 81579"/>
            </a:avLst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 rot="5400000">
            <a:off x="4944381" y="8900302"/>
            <a:ext cx="245258" cy="125616"/>
          </a:xfrm>
          <a:prstGeom prst="rightArrow">
            <a:avLst>
              <a:gd name="adj1" fmla="val 34210"/>
              <a:gd name="adj2" fmla="val 81579"/>
            </a:avLst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право 45"/>
          <p:cNvSpPr/>
          <p:nvPr/>
        </p:nvSpPr>
        <p:spPr>
          <a:xfrm rot="5400000">
            <a:off x="2326442" y="5608328"/>
            <a:ext cx="245258" cy="125616"/>
          </a:xfrm>
          <a:prstGeom prst="rightArrow">
            <a:avLst>
              <a:gd name="adj1" fmla="val 34210"/>
              <a:gd name="adj2" fmla="val 81579"/>
            </a:avLst>
          </a:prstGeom>
          <a:solidFill>
            <a:srgbClr val="FF71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78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</TotalTime>
  <Words>1111</Words>
  <Application>Microsoft Office PowerPoint</Application>
  <PresentationFormat>Лист A4 (210x297 мм)</PresentationFormat>
  <Paragraphs>84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Предоставление разрешения на условно разрешенный вид использования земельного участка или объекта капитального строительства</vt:lpstr>
      <vt:lpstr>Предоставление разрешения на отклонение от предельных параметров разрешенного строительства, реконструкции объектов капитального строительства </vt:lpstr>
      <vt:lpstr>IV. Предоставление разрешения на отклонение от предельных параметров разрешенного строительства, реконструкции объектов капитального строительства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РАЗРАБОТКА НОВОЙ ВЕРСИИ ПЗЗ</dc:title>
  <dc:creator>Бредихина Елена Анатольевна</dc:creator>
  <cp:lastModifiedBy>Фернюк Владислав Дмитриевич</cp:lastModifiedBy>
  <cp:revision>57</cp:revision>
  <cp:lastPrinted>2019-08-27T08:18:06Z</cp:lastPrinted>
  <dcterms:created xsi:type="dcterms:W3CDTF">2019-02-06T08:49:29Z</dcterms:created>
  <dcterms:modified xsi:type="dcterms:W3CDTF">2019-08-28T13:32:09Z</dcterms:modified>
</cp:coreProperties>
</file>